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Barlow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Barlow-bold.fntdata"/><Relationship Id="rId16" Type="http://schemas.openxmlformats.org/officeDocument/2006/relationships/font" Target="fonts/Barlow-regular.fntdata"/><Relationship Id="rId5" Type="http://schemas.openxmlformats.org/officeDocument/2006/relationships/slide" Target="slides/slide1.xml"/><Relationship Id="rId19" Type="http://schemas.openxmlformats.org/officeDocument/2006/relationships/font" Target="fonts/Barlow-boldItalic.fntdata"/><Relationship Id="rId6" Type="http://schemas.openxmlformats.org/officeDocument/2006/relationships/slide" Target="slides/slide2.xml"/><Relationship Id="rId18" Type="http://schemas.openxmlformats.org/officeDocument/2006/relationships/font" Target="fonts/Barlow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11" Type="http://schemas.openxmlformats.org/officeDocument/2006/relationships/image" Target="../media/image28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0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/>
          <p:nvPr/>
        </p:nvSpPr>
        <p:spPr>
          <a:xfrm>
            <a:off x="758309" y="2771061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рекомендации типов товаров</a:t>
            </a:r>
            <a:endParaRPr i="0" sz="44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Google Shape;50;p11"/>
          <p:cNvSpPr/>
          <p:nvPr/>
        </p:nvSpPr>
        <p:spPr>
          <a:xfrm>
            <a:off x="758309" y="4521398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Повышение качества данных и упрощение работы для селлеров</a:t>
            </a:r>
            <a:endParaRPr b="0" i="0" sz="1700" u="none" cap="none" strike="noStrike"/>
          </a:p>
        </p:txBody>
      </p:sp>
      <p:sp>
        <p:nvSpPr>
          <p:cNvPr id="51" name="Google Shape;51;p11"/>
          <p:cNvSpPr/>
          <p:nvPr/>
        </p:nvSpPr>
        <p:spPr>
          <a:xfrm>
            <a:off x="758309" y="5111829"/>
            <a:ext cx="76273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№ 7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/>
          <p:nvPr/>
        </p:nvSpPr>
        <p:spPr>
          <a:xfrm>
            <a:off x="758299" y="1450750"/>
            <a:ext cx="102795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Ошибки в данных — общая боль</a:t>
            </a:r>
            <a:endParaRPr i="0" sz="44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58" name="Google Shape;5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3540443"/>
            <a:ext cx="422683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9" name="Google Shape;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6687" y="3246001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" name="Google Shape;6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8637" y="3014121"/>
            <a:ext cx="259913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2"/>
          <p:cNvSpPr/>
          <p:nvPr/>
        </p:nvSpPr>
        <p:spPr>
          <a:xfrm>
            <a:off x="1005364" y="411253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Продавец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1005364" y="4598670"/>
            <a:ext cx="373272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Тратит время, делает ошибки, получает штрафы.</a:t>
            </a:r>
            <a:endParaRPr b="0" i="0" sz="1700" u="none" cap="none" strike="noStrike"/>
          </a:p>
        </p:txBody>
      </p:sp>
      <p:pic>
        <p:nvPicPr>
          <p:cNvPr descr="preencoded.png" id="63" name="Google Shape;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01722" y="3540443"/>
            <a:ext cx="4226838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4" name="Google Shape;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0100" y="3246001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5" name="Google Shape;6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85187" y="3083596"/>
            <a:ext cx="259913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2"/>
          <p:cNvSpPr/>
          <p:nvPr/>
        </p:nvSpPr>
        <p:spPr>
          <a:xfrm>
            <a:off x="5448776" y="411253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2"/>
          <p:cNvSpPr/>
          <p:nvPr/>
        </p:nvSpPr>
        <p:spPr>
          <a:xfrm>
            <a:off x="5448776" y="4598670"/>
            <a:ext cx="373272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Теряет деньги, несет расходы на модерацию.</a:t>
            </a:r>
            <a:endParaRPr b="0" i="0" sz="1700" u="none" cap="none" strike="noStrike"/>
          </a:p>
        </p:txBody>
      </p:sp>
      <p:pic>
        <p:nvPicPr>
          <p:cNvPr descr="preencoded.png" id="68" name="Google Shape;6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45134" y="3540443"/>
            <a:ext cx="4226957" cy="121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9" name="Google Shape;6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33631" y="3246001"/>
            <a:ext cx="649962" cy="649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70" name="Google Shape;7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28656" y="3083596"/>
            <a:ext cx="259913" cy="32492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2"/>
          <p:cNvSpPr/>
          <p:nvPr/>
        </p:nvSpPr>
        <p:spPr>
          <a:xfrm>
            <a:off x="9892189" y="4112538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Покупатель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2"/>
          <p:cNvSpPr/>
          <p:nvPr/>
        </p:nvSpPr>
        <p:spPr>
          <a:xfrm>
            <a:off x="9892189" y="4598670"/>
            <a:ext cx="373284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Видит нерелевантный поиск и неработающие фильтры.</a:t>
            </a:r>
            <a:endParaRPr b="0" i="0" sz="1700" u="none" cap="none" strike="noStrike"/>
          </a:p>
        </p:txBody>
      </p:sp>
      <p:sp>
        <p:nvSpPr>
          <p:cNvPr id="73" name="Google Shape;73;p12"/>
          <p:cNvSpPr/>
          <p:nvPr/>
        </p:nvSpPr>
        <p:spPr>
          <a:xfrm>
            <a:off x="758309" y="5782866"/>
            <a:ext cx="1311378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1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Ключевая причина: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Отсутствие умного помощника при создании карточки товара.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100"/>
              <a:buFont typeface="Barlow"/>
              <a:buNone/>
            </a:pPr>
            <a:r>
              <a:rPr b="1" i="0" lang="en-US" sz="4100" u="none" cap="none" strike="noStrike">
                <a:solidFill>
                  <a:srgbClr val="2E3C4E"/>
                </a:solidFill>
                <a:latin typeface="Barlow"/>
                <a:ea typeface="Barlow"/>
                <a:cs typeface="Barlow"/>
                <a:sym typeface="Barlow"/>
              </a:rPr>
              <a:t>Команда №7</a:t>
            </a:r>
            <a:endParaRPr b="0" i="0" sz="4100" u="none" cap="none" strike="noStrike"/>
          </a:p>
        </p:txBody>
      </p:sp>
      <p:pic>
        <p:nvPicPr>
          <p:cNvPr descr="preencoded.png" id="80" name="Google Shape;8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950" y="1336864"/>
            <a:ext cx="6380916" cy="638091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/>
          <p:nvPr/>
        </p:nvSpPr>
        <p:spPr>
          <a:xfrm>
            <a:off x="7564279" y="1670685"/>
            <a:ext cx="6380917" cy="395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Char char="•"/>
            </a:pPr>
            <a:r>
              <a:rPr b="1" i="0" lang="en-US" sz="15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Дарья Коженкова - лидер команды</a:t>
            </a:r>
            <a:endParaRPr b="1" i="0" sz="155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7564279" y="2135624"/>
            <a:ext cx="6380917" cy="395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Char char="•"/>
            </a:pPr>
            <a:r>
              <a:rPr b="1" i="0" lang="en-US" sz="15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Константин Голубев</a:t>
            </a:r>
            <a:endParaRPr b="1" i="0" sz="155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7564279" y="2600563"/>
            <a:ext cx="6380917" cy="395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Char char="•"/>
            </a:pPr>
            <a:r>
              <a:rPr b="1" i="0" lang="en-US" sz="15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 Тихонова</a:t>
            </a:r>
            <a:endParaRPr b="1" i="0" sz="155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7564279" y="3065502"/>
            <a:ext cx="6380917" cy="3957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Char char="•"/>
            </a:pPr>
            <a:r>
              <a:rPr b="1" i="0" lang="en-US" sz="15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Мика Свагемакер</a:t>
            </a:r>
            <a:endParaRPr b="1" i="0" sz="155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7564279" y="3530441"/>
            <a:ext cx="63810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550"/>
              <a:buFont typeface="Montserrat"/>
              <a:buChar char="•"/>
            </a:pPr>
            <a:r>
              <a:rPr b="1" i="0" lang="en-US" sz="15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Дмитрий Кравченко</a:t>
            </a:r>
            <a:endParaRPr b="1" i="0" sz="155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8065652" y="941175"/>
            <a:ext cx="27204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550" u="sng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Состав команды:</a:t>
            </a:r>
            <a:endParaRPr b="1" i="1" sz="1550" u="sng" cap="none" strike="noStrike"/>
          </a:p>
        </p:txBody>
      </p:sp>
      <p:sp>
        <p:nvSpPr>
          <p:cNvPr id="87" name="Google Shape;87;p13"/>
          <p:cNvSpPr txBox="1"/>
          <p:nvPr/>
        </p:nvSpPr>
        <p:spPr>
          <a:xfrm>
            <a:off x="7125825" y="4049875"/>
            <a:ext cx="6819600" cy="3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4545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      </a:t>
            </a:r>
            <a:r>
              <a:rPr b="1" i="1" lang="en-US" sz="1550" u="sng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План-график Хакатона:</a:t>
            </a:r>
            <a:endParaRPr b="1" i="1" sz="1550" u="sng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Неделя 1: Сбор и анализ данных, базовая предобработка, генерация классических признаков.</a:t>
            </a:r>
            <a:endParaRPr b="1" sz="155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Неделя 2: Генерация эмбеддингов, эксперименты с моделями для заполнения пропусков.</a:t>
            </a:r>
            <a:endParaRPr b="1" sz="155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Неделя 3: Выбор лучшей стратегии, подготовка полного датасета.Обучение и тюнинг финальной модели, подготовка отчета и презентации.</a:t>
            </a:r>
            <a:endParaRPr b="1" sz="155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549712" y="431959"/>
            <a:ext cx="13530977" cy="1033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250"/>
              <a:buFont typeface="Barlow"/>
              <a:buNone/>
            </a:pPr>
            <a:r>
              <a:rPr b="1" i="0" lang="en-US" sz="28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Задача: помочь в создании интеллектуального рекомендательного сервиса</a:t>
            </a:r>
            <a:endParaRPr i="0" sz="28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549712" y="1779508"/>
            <a:ext cx="13530977" cy="5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None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Наша итоговая модель будет выдавать вероятность соответствия для пары "(информация о товаре, кандидат в типы)". Ожидаемый итоговый результат — список из 10 типов с самой высокой вероятностью. Задача была сформулирована как </a:t>
            </a:r>
            <a:r>
              <a:rPr b="1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бинарная классификация</a:t>
            </a: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с целевой метрикой </a:t>
            </a:r>
            <a:r>
              <a:rPr b="1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ROC-AUC</a:t>
            </a: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200" u="none" cap="none" strike="noStrike"/>
          </a:p>
        </p:txBody>
      </p:sp>
      <p:pic>
        <p:nvPicPr>
          <p:cNvPr descr="preencoded.png"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50" y="2615675"/>
            <a:ext cx="4828998" cy="48289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6392592" y="4807009"/>
            <a:ext cx="2066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600"/>
              <a:buFont typeface="Barlow"/>
              <a:buNone/>
            </a:pPr>
            <a:r>
              <a:rPr b="1" i="0" lang="en-US" sz="160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Как это работает: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6392592" y="5222418"/>
            <a:ext cx="6573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Анализируем семантику названия и типа с помощью трансформерных эмбеддингов.</a:t>
            </a:r>
            <a:endParaRPr b="0" i="0" sz="120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6392592" y="5779750"/>
            <a:ext cx="6573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Предсказываем недостающие данные для обогащения информации.</a:t>
            </a:r>
            <a:endParaRPr b="0" i="0" sz="120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6392592" y="6085859"/>
            <a:ext cx="6573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b="0" i="0" lang="en-US" sz="1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Обучаем модель ранжировать типы по релевантности.</a:t>
            </a:r>
            <a:endParaRPr b="0" i="0" sz="1200" u="none" cap="none" strike="noStrike"/>
          </a:p>
        </p:txBody>
      </p:sp>
      <p:sp>
        <p:nvSpPr>
          <p:cNvPr id="100" name="Google Shape;100;p14"/>
          <p:cNvSpPr/>
          <p:nvPr/>
        </p:nvSpPr>
        <p:spPr>
          <a:xfrm>
            <a:off x="6392607" y="2703150"/>
            <a:ext cx="3833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600"/>
              <a:buFont typeface="Barlow"/>
              <a:buNone/>
            </a:pPr>
            <a:r>
              <a:rPr b="1" lang="en-US" sz="1600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Наши критерии успеха</a:t>
            </a:r>
            <a:r>
              <a:rPr b="1" i="0" lang="en-US" sz="160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i="0" sz="16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6392600" y="3118571"/>
            <a:ext cx="65739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lang="en-US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✅ ROC-AUC &gt; 0.85 (чем выше, тем лучше ранжируемость)</a:t>
            </a:r>
            <a:endParaRPr i="0" sz="1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6392600" y="3481125"/>
            <a:ext cx="73395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lang="en-US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✅ Precision@5 &gt; 0.7 (чтобы в топ-5 рекомендациях было ≥70% правильных типов)</a:t>
            </a:r>
            <a:endParaRPr i="0" sz="1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4"/>
          <p:cNvSpPr/>
          <p:nvPr/>
        </p:nvSpPr>
        <p:spPr>
          <a:xfrm>
            <a:off x="6392601" y="3855475"/>
            <a:ext cx="7193400" cy="2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78593"/>
              </a:lnSpc>
              <a:spcBef>
                <a:spcPts val="1000"/>
              </a:spcBef>
              <a:spcAft>
                <a:spcPts val="0"/>
              </a:spcAft>
              <a:buClr>
                <a:srgbClr val="384653"/>
              </a:buClr>
              <a:buSzPts val="1200"/>
              <a:buFont typeface="Montserrat"/>
              <a:buChar char="•"/>
            </a:pPr>
            <a:r>
              <a:rPr lang="en-US" sz="1200">
                <a:solidFill>
                  <a:srgbClr val="404040"/>
                </a:solidFill>
                <a:latin typeface="Montserrat"/>
                <a:ea typeface="Montserrat"/>
                <a:cs typeface="Montserrat"/>
                <a:sym typeface="Montserrat"/>
              </a:rPr>
              <a:t>✅ Интерпретируемость (можно объяснить, почему модель рекомендует тот или иной тип).</a:t>
            </a:r>
            <a:endParaRPr sz="1200">
              <a:solidFill>
                <a:srgbClr val="4040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625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597922" y="469825"/>
            <a:ext cx="6422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3500"/>
              <a:buFont typeface="Barlow"/>
              <a:buNone/>
            </a:pPr>
            <a:r>
              <a:rPr b="1" i="0" lang="en-US" sz="350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Технологии и План</a:t>
            </a:r>
            <a:endParaRPr i="0" sz="35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511697" y="1608650"/>
            <a:ext cx="35331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Наш инструментарий:</a:t>
            </a:r>
            <a:endParaRPr i="0" sz="17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4791" y="1331303"/>
            <a:ext cx="1022509" cy="811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2" name="Google Shape;11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3984" y="1331303"/>
            <a:ext cx="1520666" cy="811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1334" y="1331303"/>
            <a:ext cx="982504" cy="811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4" name="Google Shape;11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0521" y="1331303"/>
            <a:ext cx="1485900" cy="811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5" name="Google Shape;11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03105" y="1331303"/>
            <a:ext cx="982504" cy="811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597932" y="2727362"/>
            <a:ext cx="22482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Путь к успеху:</a:t>
            </a:r>
            <a:endParaRPr i="0" sz="17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858736" y="4040752"/>
            <a:ext cx="36633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i="0" lang="en-US" sz="17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Анализ и инжиниринг признаков </a:t>
            </a:r>
            <a:endParaRPr i="0" sz="17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18" name="Google Shape;11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78155" y="3069797"/>
            <a:ext cx="4702015" cy="4702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15"/>
          <p:cNvSpPr/>
          <p:nvPr/>
        </p:nvSpPr>
        <p:spPr>
          <a:xfrm>
            <a:off x="6055041" y="3914486"/>
            <a:ext cx="255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0" i="0" sz="2000" u="none" cap="none" strike="noStrike"/>
          </a:p>
        </p:txBody>
      </p:sp>
      <p:sp>
        <p:nvSpPr>
          <p:cNvPr id="120" name="Google Shape;120;p15"/>
          <p:cNvSpPr/>
          <p:nvPr/>
        </p:nvSpPr>
        <p:spPr>
          <a:xfrm>
            <a:off x="8806169" y="2788358"/>
            <a:ext cx="4110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✅ Создание модели для заполнения данных (поняли, что не тот путь)</a:t>
            </a:r>
            <a:endParaRPr sz="17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t/>
            </a:r>
            <a:endParaRPr b="1" sz="175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21" name="Google Shape;12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39255" y="3069797"/>
            <a:ext cx="4702015" cy="4702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5"/>
          <p:cNvSpPr/>
          <p:nvPr/>
        </p:nvSpPr>
        <p:spPr>
          <a:xfrm>
            <a:off x="8347708" y="4314655"/>
            <a:ext cx="255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0" i="0" sz="20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9736394" y="6379378"/>
            <a:ext cx="41100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⌛️</a:t>
            </a:r>
            <a:r>
              <a:rPr b="1" i="0" lang="en-US" sz="17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финальной рекомендательной модели</a:t>
            </a:r>
            <a:endParaRPr i="0" sz="17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24" name="Google Shape;124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39255" y="3150972"/>
            <a:ext cx="4702015" cy="470201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7947539" y="6607323"/>
            <a:ext cx="255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0" i="0" sz="2000" u="none" cap="none" strike="noStrike"/>
          </a:p>
        </p:txBody>
      </p:sp>
      <p:sp>
        <p:nvSpPr>
          <p:cNvPr id="126" name="Google Shape;126;p15"/>
          <p:cNvSpPr/>
          <p:nvPr/>
        </p:nvSpPr>
        <p:spPr>
          <a:xfrm>
            <a:off x="597925" y="6519875"/>
            <a:ext cx="3924000" cy="2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🚀  </a:t>
            </a:r>
            <a:r>
              <a:rPr b="1" i="0" lang="en-US" sz="17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Интеграция и </a:t>
            </a:r>
            <a:endParaRPr b="1" i="0" sz="1750" u="none" cap="none" strike="noStrike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50"/>
              <a:buFont typeface="Barlow"/>
              <a:buNone/>
            </a:pPr>
            <a:r>
              <a:rPr b="1" i="0" lang="en-US" sz="175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тестирование</a:t>
            </a:r>
            <a:endParaRPr i="0" sz="17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127" name="Google Shape;127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78192" y="3150972"/>
            <a:ext cx="4702015" cy="4702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5"/>
          <p:cNvSpPr/>
          <p:nvPr/>
        </p:nvSpPr>
        <p:spPr>
          <a:xfrm>
            <a:off x="5654872" y="6207154"/>
            <a:ext cx="2556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000"/>
              <a:buFont typeface="Barlow"/>
              <a:buNone/>
            </a:pPr>
            <a:r>
              <a:rPr b="1" i="0" lang="en-US" sz="20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0" i="0" sz="2000" u="none" cap="none" strike="noStrike"/>
          </a:p>
        </p:txBody>
      </p:sp>
      <p:sp>
        <p:nvSpPr>
          <p:cNvPr id="129" name="Google Shape;129;p15"/>
          <p:cNvSpPr txBox="1"/>
          <p:nvPr/>
        </p:nvSpPr>
        <p:spPr>
          <a:xfrm>
            <a:off x="9603100" y="3995775"/>
            <a:ext cx="4169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✅ Сбор всех данных воедино, поиск идеальной модели </a:t>
            </a:r>
            <a:endParaRPr sz="17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"/>
          <p:cNvSpPr/>
          <p:nvPr/>
        </p:nvSpPr>
        <p:spPr>
          <a:xfrm>
            <a:off x="758300" y="495378"/>
            <a:ext cx="131139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lang="en-US" sz="4450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Наши достижения</a:t>
            </a:r>
            <a:endParaRPr i="0" sz="44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6"/>
          <p:cNvSpPr/>
          <p:nvPr/>
        </p:nvSpPr>
        <p:spPr>
          <a:xfrm>
            <a:off x="758309" y="1458542"/>
            <a:ext cx="13113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Существовала п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роблема: 42% товаров без категорий. Мы ре</a:t>
            </a: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шили 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не удал</a:t>
            </a: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ять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данные, а восстанови</a:t>
            </a: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ть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их! И уже на их основ</a:t>
            </a: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е обучать модель предсказания типов.</a:t>
            </a:r>
            <a:endParaRPr b="0" i="0" sz="1700" u="none" cap="none" strike="noStrike"/>
          </a:p>
        </p:txBody>
      </p:sp>
      <p:sp>
        <p:nvSpPr>
          <p:cNvPr id="137" name="Google Shape;137;p16"/>
          <p:cNvSpPr/>
          <p:nvPr/>
        </p:nvSpPr>
        <p:spPr>
          <a:xfrm>
            <a:off x="758309" y="2318701"/>
            <a:ext cx="6421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42%</a:t>
            </a:r>
            <a:endParaRPr b="0" i="0" sz="5600" u="none" cap="none" strike="noStrike"/>
          </a:p>
        </p:txBody>
      </p:sp>
      <p:sp>
        <p:nvSpPr>
          <p:cNvPr id="138" name="Google Shape;138;p16"/>
          <p:cNvSpPr/>
          <p:nvPr/>
        </p:nvSpPr>
        <p:spPr>
          <a:xfrm>
            <a:off x="2543651" y="330430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Пропуски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758309" y="3790433"/>
            <a:ext cx="642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Товаров без категорий</a:t>
            </a:r>
            <a:endParaRPr b="0" i="0" sz="17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7450574" y="2318701"/>
            <a:ext cx="6421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i="0" lang="en-US" sz="5600" u="none" cap="none" strike="noStrike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95%</a:t>
            </a:r>
            <a:endParaRPr b="0" i="0" sz="5600" u="none" cap="none" strike="noStrike"/>
          </a:p>
        </p:txBody>
      </p:sp>
      <p:sp>
        <p:nvSpPr>
          <p:cNvPr id="141" name="Google Shape;141;p16"/>
          <p:cNvSpPr/>
          <p:nvPr/>
        </p:nvSpPr>
        <p:spPr>
          <a:xfrm>
            <a:off x="9235916" y="330430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Точность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6"/>
          <p:cNvSpPr/>
          <p:nvPr/>
        </p:nvSpPr>
        <p:spPr>
          <a:xfrm>
            <a:off x="7450574" y="3790433"/>
            <a:ext cx="642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Модели (SVD + MLP) для предсказания категорий</a:t>
            </a:r>
            <a:endParaRPr b="0" i="0" sz="1700" u="none" cap="none" strike="noStrike"/>
          </a:p>
        </p:txBody>
      </p:sp>
      <p:sp>
        <p:nvSpPr>
          <p:cNvPr id="143" name="Google Shape;143;p16"/>
          <p:cNvSpPr/>
          <p:nvPr/>
        </p:nvSpPr>
        <p:spPr>
          <a:xfrm>
            <a:off x="758309" y="4453913"/>
            <a:ext cx="13113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Однако наш путь оказался несколько более амбициозен, чем требовалось. Так как пришло уточнение, что можно считать, что все категории на месте, мы просто сделали шаг назад и для всех пропусков ввели новую категорию “unknown”. В результате мы получили робастную модель</a:t>
            </a:r>
            <a:endParaRPr sz="1700">
              <a:solidFill>
                <a:srgbClr val="3846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6"/>
          <p:cNvSpPr/>
          <p:nvPr/>
        </p:nvSpPr>
        <p:spPr>
          <a:xfrm>
            <a:off x="935059" y="5774301"/>
            <a:ext cx="6421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lang="en-US" sz="5600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0.9752</a:t>
            </a:r>
            <a:endParaRPr b="0" i="0" sz="5600" u="none" cap="none" strike="noStrike"/>
          </a:p>
        </p:txBody>
      </p:sp>
      <p:sp>
        <p:nvSpPr>
          <p:cNvPr id="145" name="Google Shape;145;p16"/>
          <p:cNvSpPr/>
          <p:nvPr/>
        </p:nvSpPr>
        <p:spPr>
          <a:xfrm>
            <a:off x="2720401" y="675990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ROC-AUC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16"/>
          <p:cNvSpPr/>
          <p:nvPr/>
        </p:nvSpPr>
        <p:spPr>
          <a:xfrm>
            <a:off x="935059" y="7246033"/>
            <a:ext cx="642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Система почти идеально ранжирует типы</a:t>
            </a:r>
            <a:endParaRPr b="0" i="0" sz="170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7627324" y="5774301"/>
            <a:ext cx="64215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5600"/>
              <a:buFont typeface="Barlow"/>
              <a:buNone/>
            </a:pPr>
            <a:r>
              <a:rPr b="1" lang="en-US" sz="5600">
                <a:solidFill>
                  <a:srgbClr val="384653"/>
                </a:solidFill>
                <a:latin typeface="Barlow"/>
                <a:ea typeface="Barlow"/>
                <a:cs typeface="Barlow"/>
                <a:sym typeface="Barlow"/>
              </a:rPr>
              <a:t>0.93</a:t>
            </a:r>
            <a:endParaRPr b="0" i="0" sz="560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9412666" y="6759900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lang="en-US" sz="22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16"/>
          <p:cNvSpPr/>
          <p:nvPr/>
        </p:nvSpPr>
        <p:spPr>
          <a:xfrm>
            <a:off x="7627324" y="7246033"/>
            <a:ext cx="6421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Гарант высокого качества рекомендаций для селлера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820050" y="817375"/>
            <a:ext cx="129903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2E3C4E"/>
              </a:buClr>
              <a:buSzPts val="4450"/>
              <a:buFont typeface="Barlow"/>
              <a:buNone/>
            </a:pPr>
            <a:r>
              <a:rPr b="1" i="0" lang="en-US" sz="4450" u="none" cap="none" strike="noStrike">
                <a:solidFill>
                  <a:srgbClr val="2E3C4E"/>
                </a:solidFill>
                <a:latin typeface="Montserrat"/>
                <a:ea typeface="Montserrat"/>
                <a:cs typeface="Montserrat"/>
                <a:sym typeface="Montserrat"/>
              </a:rPr>
              <a:t>Практическая ценность и применимость</a:t>
            </a:r>
            <a:endParaRPr i="0" sz="445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58259" y="1817233"/>
            <a:ext cx="13113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Наше решение прин</a:t>
            </a:r>
            <a:r>
              <a:rPr lang="en-US" sz="1700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есет</a:t>
            </a: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 прямую пользу трем сторонам:</a:t>
            </a:r>
            <a:endParaRPr b="0" i="0" sz="1700" u="none" cap="none" strike="noStrike"/>
          </a:p>
        </p:txBody>
      </p:sp>
      <p:pic>
        <p:nvPicPr>
          <p:cNvPr descr="preencoded.png" id="157" name="Google Shape;1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59" y="274041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1570723" y="286900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Для продавцов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1570723" y="3355134"/>
            <a:ext cx="33783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Ускоряет и упрощает процесс создания карточки товара, снижает вероятность ошибки.</a:t>
            </a:r>
            <a:endParaRPr b="0" i="0" sz="1700" u="none" cap="none" strike="noStrike"/>
          </a:p>
        </p:txBody>
      </p:sp>
      <p:pic>
        <p:nvPicPr>
          <p:cNvPr descr="preencoded.png" id="160" name="Google Shape;16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9869" y="274041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/>
          <p:nvPr/>
        </p:nvSpPr>
        <p:spPr>
          <a:xfrm>
            <a:off x="6032233" y="286900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Для платформы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7"/>
          <p:cNvSpPr/>
          <p:nvPr/>
        </p:nvSpPr>
        <p:spPr>
          <a:xfrm>
            <a:off x="6032233" y="3355134"/>
            <a:ext cx="33783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Повышает качество каталога, улучшает поиск, снижает затраты на модерацию.</a:t>
            </a:r>
            <a:endParaRPr b="0" i="0" sz="1700" u="none" cap="none" strike="noStrike"/>
          </a:p>
        </p:txBody>
      </p:sp>
      <p:pic>
        <p:nvPicPr>
          <p:cNvPr descr="preencoded.png" id="163" name="Google Shape;16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1379" y="274041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10493743" y="2869002"/>
            <a:ext cx="285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2200"/>
              <a:buFont typeface="Barlow"/>
              <a:buNone/>
            </a:pPr>
            <a:r>
              <a:rPr b="1" i="0" lang="en-US" sz="22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Для покупателей</a:t>
            </a:r>
            <a:endParaRPr i="0" sz="2200" u="none" cap="none" strike="noStrike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10493743" y="3355134"/>
            <a:ext cx="33783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Обеспечивает более релевантную поисковую выдачу и точную работу фильтров.</a:t>
            </a:r>
            <a:endParaRPr b="0" i="0" sz="170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2094571" y="5652050"/>
            <a:ext cx="10725900" cy="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84653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384653"/>
                </a:solidFill>
                <a:latin typeface="Montserrat"/>
                <a:ea typeface="Montserrat"/>
                <a:cs typeface="Montserrat"/>
                <a:sym typeface="Montserrat"/>
              </a:rPr>
              <a:t>Переход от ручного и ошибочного процесса к автоматизированной, интеллектуальной системе рекомендаций.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